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T Sans Narrow"/>
      <p:regular r:id="rId15"/>
      <p:bold r:id="rId16"/>
    </p:embeddedFont>
    <p:embeddedFont>
      <p:font typeface="Open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TSansNarrow-regular.fntdata"/><Relationship Id="rId14" Type="http://schemas.openxmlformats.org/officeDocument/2006/relationships/slide" Target="slides/slide9.xml"/><Relationship Id="rId17" Type="http://schemas.openxmlformats.org/officeDocument/2006/relationships/font" Target="fonts/OpenSans-regular.fntdata"/><Relationship Id="rId16" Type="http://schemas.openxmlformats.org/officeDocument/2006/relationships/font" Target="fonts/PTSansNarrow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italic.fntdata"/><Relationship Id="rId6" Type="http://schemas.openxmlformats.org/officeDocument/2006/relationships/slide" Target="slides/slide1.xml"/><Relationship Id="rId18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4e66787f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4e66787f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4e66787f9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4e66787f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4e66787f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4e66787f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4e66787f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4e66787f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4e66787f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4e66787f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4e66787f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4e66787f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4e66787f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4e66787f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4e66787f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4e66787f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10 Parent Talk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</a:t>
            </a:r>
            <a:r>
              <a:rPr lang="en"/>
              <a:t>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2364400" y="607450"/>
            <a:ext cx="6285000" cy="25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SzPts val="2295"/>
              <a:buFont typeface="Noto Sans Symbols"/>
              <a:buChar char="⚫"/>
            </a:pPr>
            <a:r>
              <a:rPr lang="en" sz="27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 el último año de Secundaria en México, penúltimo en el Reino Unido</a:t>
            </a:r>
            <a:endParaRPr sz="27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D16349"/>
              </a:buClr>
              <a:buSzPts val="2295"/>
              <a:buFont typeface="Noto Sans Symbols"/>
              <a:buChar char="⚫"/>
            </a:pPr>
            <a:r>
              <a:rPr lang="en" sz="27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 el inicio de su curso IGCSE que conforma 2 años de trabajo</a:t>
            </a:r>
            <a:endParaRPr sz="27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75" y="411500"/>
            <a:ext cx="1998625" cy="23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724275" y="2947825"/>
            <a:ext cx="7341300" cy="10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Los exámenes de Yr 11 este año tendrán un costo aprox de $ 20,000.00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</a:t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439275" y="1045200"/>
            <a:ext cx="18678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Year 10 three times a year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The last of these criteria changes slightly throughout the year.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Respect for others, Punctuality etc.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3280725" y="743725"/>
            <a:ext cx="2891400" cy="16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050" y="695000"/>
            <a:ext cx="6174250" cy="266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-5014900" y="4533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BOLETAS: Grading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236800" y="237800"/>
            <a:ext cx="2609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can I avoid low effort grades?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produce work that you consider to be high quality,  always push yourself to improve.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Show interest and enthusiasm, ask questions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contribute to the “learning environment” of your whole group.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your time sensibly at home (using your diary)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copying from other students or directly from source material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not to be absent.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Arrive to class on time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Talk to your tutor and/or your teacher if you feel you are having difficulties.</a:t>
            </a:r>
            <a:endParaRPr sz="1200"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8775" y="86475"/>
            <a:ext cx="5377075" cy="15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4">
            <a:alphaModFix/>
          </a:blip>
          <a:srcRect b="0" l="0" r="626" t="5526"/>
          <a:stretch/>
        </p:blipFill>
        <p:spPr>
          <a:xfrm>
            <a:off x="3084575" y="1801025"/>
            <a:ext cx="6059425" cy="11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4563" y="3102888"/>
            <a:ext cx="61817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2619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IGCSE Courses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46475" y="12802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Year 10 have 10 subjects / classes:</a:t>
            </a:r>
            <a:r>
              <a:rPr lang="en" sz="1200"/>
              <a:t> (</a:t>
            </a: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4 options + </a:t>
            </a:r>
            <a:r>
              <a:rPr b="1" lang="en" sz="12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English Lang, English Lit, Spanish, Spanish Lit, Maths</a:t>
            </a: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They will sit their final IGCSE exams at the end of year 11 in April / May of 2022. 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Coursework is a part of many of the options though and this is just as important as exams - sometimes worth 50% of the course. 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There will also be mock exams that are important to prepare for properly.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Important to miss as little time as possible from these exam courses in Prepa.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"/>
          <p:cNvSpPr txBox="1"/>
          <p:nvPr/>
        </p:nvSpPr>
        <p:spPr>
          <a:xfrm>
            <a:off x="5118525" y="133175"/>
            <a:ext cx="3345900" cy="707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History, Global Perspectives, Business, ICT, Mandarin, Biology, Chemistry, Physics, Environmental Management, Design, Art, PE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9" name="Google Shape;99;p17"/>
          <p:cNvCxnSpPr/>
          <p:nvPr/>
        </p:nvCxnSpPr>
        <p:spPr>
          <a:xfrm flipH="1" rot="10800000">
            <a:off x="4386125" y="915625"/>
            <a:ext cx="724200" cy="44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311700" y="2063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Criterios I</a:t>
            </a:r>
            <a:r>
              <a:rPr lang="en"/>
              <a:t>GCSE</a:t>
            </a:r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348725" y="1322350"/>
            <a:ext cx="7806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Ds or above at IGCSEs to </a:t>
            </a:r>
            <a:r>
              <a:rPr lang="en"/>
              <a:t>continue</a:t>
            </a:r>
            <a:r>
              <a:rPr lang="en"/>
              <a:t> into AS levels in VICTORIA.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>
                <a:highlight>
                  <a:srgbClr val="FFFF00"/>
                </a:highlight>
              </a:rPr>
              <a:t>UNAM</a:t>
            </a:r>
            <a:r>
              <a:rPr lang="en">
                <a:highlight>
                  <a:srgbClr val="FFFF00"/>
                </a:highlight>
              </a:rPr>
              <a:t> revalidation requires 6 Pass grades (at G or above)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</a:t>
            </a:r>
            <a:r>
              <a:rPr lang="en"/>
              <a:t>e really want to encourage more than this.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University applications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Future jobs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Academic careers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Really should be trying to get as high as possible; As and Cs onIGCSEs are </a:t>
            </a:r>
            <a:r>
              <a:rPr lang="en"/>
              <a:t>definitely</a:t>
            </a:r>
            <a:r>
              <a:rPr lang="en"/>
              <a:t> attainable!</a:t>
            </a: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0323" y="91575"/>
            <a:ext cx="1488425" cy="115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403125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Revalidación</a:t>
            </a:r>
            <a:endParaRPr/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403125" y="796050"/>
            <a:ext cx="65145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Revalidation: 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Year 10: Revalidation is based on SEP boleta grades.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Year 11:  6 G+ at IGCSE for the UNAM (SEP is only Years 7-10 then the UNAM takes over).  As a school, our guideline to go comfortably into Year 12 is 5 IGCSEs at D+, but this is considered on a case by case basis. It's at this level as a guideline for the academic level the AS levels involve, but loads of other factors e.g. if they can do A level Art, if they can get their IELTS, etc. 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Year 13: 4 AS Levels E+  (A levels count as 2 so usually 100% have 2 in the bag with Spanish).  An IELTS pass at 6.5 counts as an AS level too. 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8800" y="1072050"/>
            <a:ext cx="2114125" cy="21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about progress </a:t>
            </a:r>
            <a:endParaRPr/>
          </a:p>
        </p:txBody>
      </p:sp>
      <p:sp>
        <p:nvSpPr>
          <p:cNvPr id="119" name="Google Shape;119;p20"/>
          <p:cNvSpPr txBox="1"/>
          <p:nvPr/>
        </p:nvSpPr>
        <p:spPr>
          <a:xfrm>
            <a:off x="541000" y="1381600"/>
            <a:ext cx="72825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Reports  - Monthly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Feedback Friday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In school interventions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Parent Meetings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4" y="1310579"/>
            <a:ext cx="3272775" cy="332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/>
        </p:nvSpPr>
        <p:spPr>
          <a:xfrm>
            <a:off x="324600" y="4011600"/>
            <a:ext cx="36621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We are always happy to talk if you want to arrange a meeting!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/>
              <a:t>Becas</a:t>
            </a:r>
            <a:endParaRPr sz="4800" u="sng"/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3224" y="188675"/>
            <a:ext cx="2533192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1838313"/>
            <a:ext cx="2678275" cy="12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400" y="114625"/>
            <a:ext cx="3009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2200" y="2742125"/>
            <a:ext cx="3291676" cy="210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5975" y="2049250"/>
            <a:ext cx="225705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725" y="3317975"/>
            <a:ext cx="3644475" cy="12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79250" y="612313"/>
            <a:ext cx="1698175" cy="16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